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Dosis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nconsolata"/>
      <p:regular r:id="rId24"/>
      <p:bold r:id="rId25"/>
    </p:embeddedFont>
    <p:embeddedFont>
      <p:font typeface="Dosis Medium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4BAE49-2F1E-44C9-BF66-B62FD3ABA3D2}">
  <a:tblStyle styleId="{384BAE49-2F1E-44C9-BF66-B62FD3ABA3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nconsolat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sisMedium-regular.fntdata"/><Relationship Id="rId25" Type="http://schemas.openxmlformats.org/officeDocument/2006/relationships/font" Target="fonts/Inconsolata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Dosi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osis-bold.fntdata"/><Relationship Id="rId18" Type="http://schemas.openxmlformats.org/officeDocument/2006/relationships/font" Target="fonts/Dosi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355e923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355e923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355e923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355e923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People Responsible: Abisha, Parker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Buy TIs PC8574 IC and make a Schematic for PCB (replicate the pin expander)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Continue Verilog Modeling of I2C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400"/>
              <a:buFont typeface="Dosis"/>
              <a:buChar char="▹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Explore what modules we have available to us with Vivado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63b5d7a67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63b5d7a6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065062d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065062d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Hardware Peripherals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swapability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Keypad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Rotary Encoder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Scanning Function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Begin Function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Multiple components on the same pcf8574 chip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Port Design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Slider (next purchase order)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065062d0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065062d0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065062d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065062d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rlly sure how this slide is relevant, at the very least it should not be the first slide for this subsystem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355e923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355e923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User feedback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How intuitive does it feel as an end user?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How intuitive is it as a customer?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See the Arduino User System Code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fada2aa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fada2aa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51a802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51a802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355e923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355e923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fada2aa4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fada2aa4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187225" y="3724500"/>
            <a:ext cx="8369700" cy="6699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72400" y="186837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" name="Google Shape;105;p11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106" name="Google Shape;106;p11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p11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861625" y="4467825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3" name="Google Shape;133;p1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 1">
  <p:cSld name="BLANK_1_1">
    <p:bg>
      <p:bgPr>
        <a:solidFill>
          <a:srgbClr val="22222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flipH="1">
            <a:off x="-903537" y="-871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745950" y="-87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Bar">
  <p:cSld name="CUSTOM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526678" y="2220366"/>
            <a:ext cx="6090715" cy="702675"/>
            <a:chOff x="3571" y="2240822"/>
            <a:chExt cx="8120953" cy="936900"/>
          </a:xfrm>
        </p:grpSpPr>
        <p:sp>
          <p:nvSpPr>
            <p:cNvPr id="19" name="Google Shape;19;p3"/>
            <p:cNvSpPr/>
            <p:nvPr/>
          </p:nvSpPr>
          <p:spPr>
            <a:xfrm>
              <a:off x="3571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31015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721445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1721445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189956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2217400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907829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3907829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376340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4403784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094214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094214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562724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 txBox="1"/>
            <p:nvPr/>
          </p:nvSpPr>
          <p:spPr>
            <a:xfrm>
              <a:off x="6590168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▸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35" name="Google Shape;35;p4"/>
          <p:cNvSpPr/>
          <p:nvPr/>
        </p:nvSpPr>
        <p:spPr>
          <a:xfrm flipH="1">
            <a:off x="-38890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2.0">
  <p:cSld name="TITLE_1_2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 flipH="1">
            <a:off x="929650" y="3642425"/>
            <a:ext cx="8629800" cy="752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" name="Google Shape;48;p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" name="Google Shape;51;p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54" name="Google Shape;54;p7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6" name="Google Shape;66;p8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" name="Google Shape;67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8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4" name="Google Shape;74;p8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8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79" name="Google Shape;79;p9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8" name="Google Shape;88;p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93" name="Google Shape;93;p10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94" name="Google Shape;94;p1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yD_D-QVBCx-xBn703JVczOY7Axwhinvh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ctrTitle"/>
          </p:nvPr>
        </p:nvSpPr>
        <p:spPr>
          <a:xfrm>
            <a:off x="1172400" y="201492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ProtoControl</a:t>
            </a:r>
            <a:endParaRPr b="1"/>
          </a:p>
        </p:txBody>
      </p:sp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1480300" y="3800200"/>
            <a:ext cx="7715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Kelly Mae Allen, Abisha Fenn, Nida Kosedagi, Parker Sexton, William Wood</a:t>
            </a:r>
            <a:endParaRPr sz="18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5" y="0"/>
            <a:ext cx="31146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progress</a:t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499750" y="917675"/>
            <a:ext cx="37512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Progress &amp; Status: Main PCB printed and working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Lessons Learned: Importance of test points, avoiding 90 degree angles, ground travelling parallel to clock traces, flooding a part of the PCB with ground plane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510850" y="2918650"/>
            <a:ext cx="372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Next Steps: Redesign the I2C pin order to ensure consistent component orientation across sides, design component PCBs to work with PCF8574 (bulk capacitors and more resistors to be added)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850" y="2781575"/>
            <a:ext cx="2128700" cy="2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625" y="1169800"/>
            <a:ext cx="2376376" cy="192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2"/>
          <p:cNvCxnSpPr/>
          <p:nvPr/>
        </p:nvCxnSpPr>
        <p:spPr>
          <a:xfrm flipH="1">
            <a:off x="5701300" y="1960000"/>
            <a:ext cx="743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2"/>
          <p:cNvSpPr txBox="1"/>
          <p:nvPr/>
        </p:nvSpPr>
        <p:spPr>
          <a:xfrm>
            <a:off x="4389625" y="1719550"/>
            <a:ext cx="13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PCB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 flipH="1" rot="10800000">
            <a:off x="6378775" y="3806125"/>
            <a:ext cx="7632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2"/>
          <p:cNvSpPr txBox="1"/>
          <p:nvPr/>
        </p:nvSpPr>
        <p:spPr>
          <a:xfrm>
            <a:off x="7208200" y="3238275"/>
            <a:ext cx="1651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 PCB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(PCF8574 &amp; Arduino Nano) - In progress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+ Serial Communication progress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645525" y="1131525"/>
            <a:ext cx="3393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Successfully interfaced PCF8574N GPIO Expander with button and led (non-I2C to I2C)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Lessons Learned: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Always check the part id when it arrives in the mail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Make Schematic for PCB (replicate the pin expander)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Use magnetic I2C pogo connectors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Define a more robust way of integrating components (w/o dependence on specific libraries)</a:t>
            </a: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9" name="Google Shape;269;p33" title="CD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7575"/>
            <a:ext cx="4340725" cy="325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Progress </a:t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0" y="1215350"/>
            <a:ext cx="2563699" cy="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5502500" y="2087300"/>
            <a:ext cx="3466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Cross-Platform Application Development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Android/IOS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info to come (Timeline, Concept Diagrams)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462575" y="1477450"/>
            <a:ext cx="4786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been done: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Optimized image processing &amp; object detection algorithm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round of training data coming soon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and refactored templated embedded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Looked into web hosting options provided by NCSU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698" y="3353047"/>
            <a:ext cx="2934902" cy="1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High Level Demo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Website Demo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Embedded Code and Touchscreen Demo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Hardware Peripherals Demo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PCB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Integration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0" l="6016" r="4586" t="0"/>
          <a:stretch/>
        </p:blipFill>
        <p:spPr>
          <a:xfrm>
            <a:off x="7131550" y="1762525"/>
            <a:ext cx="2012450" cy="21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Peripheral Demo</a:t>
            </a:r>
            <a:endParaRPr/>
          </a:p>
        </p:txBody>
      </p:sp>
      <p:graphicFrame>
        <p:nvGraphicFramePr>
          <p:cNvPr id="189" name="Google Shape;189;p25"/>
          <p:cNvGraphicFramePr/>
          <p:nvPr/>
        </p:nvGraphicFramePr>
        <p:xfrm>
          <a:off x="123900" y="114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{384BAE49-2F1E-44C9-BF66-B62FD3ABA3D2}</a:tableStyleId>
              </a:tblPr>
              <a:tblGrid>
                <a:gridCol w="3503825"/>
                <a:gridCol w="3503825"/>
              </a:tblGrid>
              <a:tr h="4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Original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Current Achievements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84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Integrate Hardware Peripherals with Main 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Steps, printing out received data, Stable data, swapability (re-flash required)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Analog and 1 Digital 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Buttons, Keypad, Rotary Encoder!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4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Both ports on PCB function with analog and digital 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Both ports on PCB function with analog and digital components (control servo angle)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5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creates I2C component configuration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Circumvent Website; instead use scan/initial begin functions upon startup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25"/>
          <p:cNvSpPr txBox="1"/>
          <p:nvPr/>
        </p:nvSpPr>
        <p:spPr>
          <a:xfrm>
            <a:off x="53800" y="4433325"/>
            <a:ext cx="8683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 Steps: multiple components on same pcf chip, port design, Slider 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4848300" y="1416275"/>
            <a:ext cx="4029000" cy="91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405725" y="2051825"/>
            <a:ext cx="4200600" cy="2374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4962225" y="2533800"/>
            <a:ext cx="17760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Component Tag</a:t>
            </a:r>
            <a:endParaRPr b="1"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Each component is assigned a unique </a:t>
            </a:r>
            <a:r>
              <a:rPr i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 identifier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assigned by the website that is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known to the user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848300" y="1161599"/>
            <a:ext cx="2698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accent5"/>
                </a:highlight>
                <a:latin typeface="Dosis"/>
                <a:ea typeface="Dosis"/>
                <a:cs typeface="Dosis"/>
                <a:sym typeface="Dosis"/>
              </a:rPr>
              <a:t>Command Protocol </a:t>
            </a:r>
            <a:endParaRPr b="1" sz="2000">
              <a:solidFill>
                <a:schemeClr val="dk1"/>
              </a:solidFill>
              <a:highlight>
                <a:schemeClr val="accent5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6943576" y="2533800"/>
            <a:ext cx="18612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Digital Component </a:t>
            </a:r>
            <a:endParaRPr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 assigned by grid location on website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Hardware Component</a:t>
            </a:r>
            <a:endParaRPr b="1"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 assigned by website when chosen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98" y="2222105"/>
            <a:ext cx="3968346" cy="203899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6"/>
          <p:cNvSpPr txBox="1"/>
          <p:nvPr/>
        </p:nvSpPr>
        <p:spPr>
          <a:xfrm>
            <a:off x="1316817" y="371489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2658321" y="3714891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999824" y="3714891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316842" y="2195457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2658333" y="2195452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3999824" y="2195452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1316842" y="267021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2658333" y="267023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999812" y="267023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316817" y="3192568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658333" y="3192563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999812" y="3184413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51" y="1277624"/>
            <a:ext cx="606300" cy="34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861" y="1153640"/>
            <a:ext cx="739866" cy="646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6"/>
          <p:cNvCxnSpPr/>
          <p:nvPr/>
        </p:nvCxnSpPr>
        <p:spPr>
          <a:xfrm>
            <a:off x="1284634" y="1475384"/>
            <a:ext cx="40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" name="Google Shape;218;p26"/>
          <p:cNvSpPr txBox="1"/>
          <p:nvPr/>
        </p:nvSpPr>
        <p:spPr>
          <a:xfrm>
            <a:off x="5319750" y="1676375"/>
            <a:ext cx="3086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+[component tag]|[value]</a:t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Demo Results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104900" y="1277625"/>
            <a:ext cx="43830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More labels on the website and the touchscreen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Break down the code in the user manual (almost textbook style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Common Mistakes</a:t>
            </a:r>
            <a:endParaRPr sz="2400"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175" y="1328200"/>
            <a:ext cx="2462375" cy="32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Progress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34150" y="1348625"/>
            <a:ext cx="61752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Digital Components drawn based on SD card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Text file format created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Classes made for Increment, Pushbutton, and toggle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Console with updated values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Serial communication network with user system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Integration with other subsystems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0" y="1268200"/>
            <a:ext cx="2895900" cy="175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Integration 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of Subsystems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Website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Protocontrol System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User System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Built Sample User 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Arduino 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Raspberry Pi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376575" y="1078500"/>
            <a:ext cx="6831600" cy="29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lt2"/>
                </a:highlight>
                <a:latin typeface="Dosis"/>
                <a:ea typeface="Dosis"/>
                <a:cs typeface="Dosis"/>
                <a:sym typeface="Dosis"/>
              </a:rPr>
              <a:t>Developed command protocol for communication between subsystems</a:t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+[command]|[parameters]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sending text from user system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+write|[line]|[start character]|[user text] 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sending component state to user system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+out1|[state of component 1]\n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changing properties of digital components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+init|[component type]|[component location]|[identifier]\n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407200" y="1269000"/>
            <a:ext cx="33474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343764"/>
      </a:dk1>
      <a:lt1>
        <a:srgbClr val="FFFFFF"/>
      </a:lt1>
      <a:dk2>
        <a:srgbClr val="666666"/>
      </a:dk2>
      <a:lt2>
        <a:srgbClr val="E9EAFD"/>
      </a:lt2>
      <a:accent1>
        <a:srgbClr val="BBE617"/>
      </a:accent1>
      <a:accent2>
        <a:srgbClr val="4B508D"/>
      </a:accent2>
      <a:accent3>
        <a:srgbClr val="701C7F"/>
      </a:accent3>
      <a:accent4>
        <a:srgbClr val="BEC4E0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